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9" r:id="rId4"/>
    <p:sldId id="274" r:id="rId5"/>
    <p:sldId id="281" r:id="rId6"/>
    <p:sldId id="282" r:id="rId7"/>
    <p:sldId id="283" r:id="rId8"/>
    <p:sldId id="258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9" r:id="rId18"/>
    <p:sldId id="270" r:id="rId19"/>
    <p:sldId id="277" r:id="rId20"/>
    <p:sldId id="278" r:id="rId21"/>
    <p:sldId id="279" r:id="rId22"/>
    <p:sldId id="280" r:id="rId23"/>
    <p:sldId id="271" r:id="rId24"/>
    <p:sldId id="272" r:id="rId25"/>
    <p:sldId id="273" r:id="rId26"/>
    <p:sldId id="275" r:id="rId27"/>
    <p:sldId id="276" r:id="rId28"/>
    <p:sldId id="284" r:id="rId29"/>
    <p:sldId id="285" r:id="rId30"/>
    <p:sldId id="286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99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C2762-F351-4DFC-8901-AE7D89FC0748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CDF807-F548-4730-A38D-75015A571E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284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7330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7330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7330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7330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7330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7330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7330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7793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7058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366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2871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3669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3669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3669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2407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472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472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247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247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8062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806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28714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07614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07614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2905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655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646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8580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8580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8580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7330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DF807-F548-4730-A38D-75015A571E3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733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87313"/>
            <a:ext cx="7772400" cy="1470025"/>
          </a:xfrm>
          <a:solidFill>
            <a:schemeClr val="bg1">
              <a:alpha val="39999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24325"/>
            <a:ext cx="6400800" cy="1752600"/>
          </a:xfrm>
          <a:ln w="9525">
            <a:noFill/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A296AC8-6D84-4546-BF4A-BC9DABF022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156F0-2E0C-4A48-BB1F-74E3F9BA1B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6AC82-2FD3-4383-93A0-A59611061B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A5E4B-5BC4-47A7-9553-B7AF3E2C86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66A3D2-001E-429B-A8C1-1A007ADD6A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A93C0-C19A-480F-A68C-E06292B713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C3ECE4-0DA7-4B55-A404-62C2CCBD9B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5C44E-FE0F-4902-ABF3-70C0B41ACC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10571-2F4A-48CA-89B5-A480819EFA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67307E-3024-4A80-ADF6-711B68B4AD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32091-DA9C-4B82-B7D4-069A3C62AD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int1234ыярфенш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335213" cy="179863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3175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6685EFB-9A35-444E-9B50-A75383A9E6B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u="sng" dirty="0"/>
              <a:t>Коммуникативные технологии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Коммуникация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Основные этапы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развития </a:t>
            </a:r>
            <a:r>
              <a:rPr lang="ru-RU" dirty="0"/>
              <a:t>коммуникаций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2</a:t>
            </a:r>
            <a:r>
              <a:rPr lang="ru-RU" sz="2800" dirty="0"/>
              <a:t>. </a:t>
            </a:r>
            <a:r>
              <a:rPr lang="ru-RU" sz="2800" b="1" dirty="0"/>
              <a:t>Изобретение бумаги и печатного станка</a:t>
            </a:r>
            <a:r>
              <a:rPr lang="ru-RU" sz="2800" dirty="0"/>
              <a:t>. Родиной этого изобретения стали Европа и Китай. В Европе началась “печатная революция</a:t>
            </a:r>
            <a:r>
              <a:rPr lang="ru-RU" sz="2800" dirty="0" smtClean="0"/>
              <a:t>”. </a:t>
            </a:r>
            <a:r>
              <a:rPr lang="ru-RU" sz="2800" dirty="0"/>
              <a:t>Письменная коммуникация дополнилась печатной, однако осталось нерешенной проблема скорости передачи информации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70138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Основные этапы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развития </a:t>
            </a:r>
            <a:r>
              <a:rPr lang="ru-RU" dirty="0"/>
              <a:t>коммуникаций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3</a:t>
            </a:r>
            <a:r>
              <a:rPr lang="ru-RU" sz="2800" dirty="0"/>
              <a:t>. В середине XIX века появился </a:t>
            </a:r>
            <a:r>
              <a:rPr lang="ru-RU" sz="2800" b="1" dirty="0"/>
              <a:t>телеграф</a:t>
            </a:r>
            <a:r>
              <a:rPr lang="ru-RU" sz="2800" dirty="0"/>
              <a:t>, а в конце XIX века Д. Белл изобретает </a:t>
            </a:r>
            <a:r>
              <a:rPr lang="ru-RU" sz="2800" b="1" dirty="0"/>
              <a:t>телефон</a:t>
            </a:r>
            <a:r>
              <a:rPr lang="ru-RU" sz="2800" dirty="0"/>
              <a:t>, который позволил преодолеть трудности языка (использование азбуки Морзе в телеграфной связи). А в конце двадцатого века пришла и мобильная сотовая связь. 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1148625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Основные этапы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развития </a:t>
            </a:r>
            <a:r>
              <a:rPr lang="ru-RU" dirty="0"/>
              <a:t>коммуникаций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4</a:t>
            </a:r>
            <a:r>
              <a:rPr lang="ru-RU" sz="2800" dirty="0"/>
              <a:t>. В это же время параллельно с телеграфом рождается </a:t>
            </a:r>
            <a:r>
              <a:rPr lang="ru-RU" sz="2800" b="1" dirty="0"/>
              <a:t>фотография</a:t>
            </a:r>
            <a:r>
              <a:rPr lang="ru-RU" sz="2800" dirty="0"/>
              <a:t>, расширяющая возможности человека по передаче и восприятию массовой, визуальной, изобразительной информации. В конце века с рождением </a:t>
            </a:r>
            <a:r>
              <a:rPr lang="ru-RU" sz="2800" b="1" dirty="0"/>
              <a:t>кино</a:t>
            </a:r>
            <a:r>
              <a:rPr lang="ru-RU" sz="2800" dirty="0"/>
              <a:t> неподвижная фотография начинает двигаться, расширяя возможности людей по отражению реальности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58340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Основные этапы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развития </a:t>
            </a:r>
            <a:r>
              <a:rPr lang="ru-RU" dirty="0"/>
              <a:t>коммуникаций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5</a:t>
            </a:r>
            <a:r>
              <a:rPr lang="ru-RU" sz="2800" dirty="0"/>
              <a:t>. Изобретение А.С. Поповым </a:t>
            </a:r>
            <a:r>
              <a:rPr lang="ru-RU" sz="2800" b="1" dirty="0"/>
              <a:t>радио</a:t>
            </a:r>
            <a:r>
              <a:rPr lang="ru-RU" sz="2800" dirty="0"/>
              <a:t> в 1895 году и его продвижением на рынок Г. Маркони привело к коммуникации без проводов. Теперь информация могла передаваться на большие расстояния по воздуху как </a:t>
            </a:r>
            <a:r>
              <a:rPr lang="ru-RU" sz="2800" dirty="0" err="1"/>
              <a:t>безпроводному</a:t>
            </a:r>
            <a:r>
              <a:rPr lang="ru-RU" sz="2800" dirty="0"/>
              <a:t> каналу связи при наличии радиопередатчика и приемника. 20-30-е годы XX века стали “веком” радио, поселившимся рядом с человеком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31805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Основные этапы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развития </a:t>
            </a:r>
            <a:r>
              <a:rPr lang="ru-RU" dirty="0"/>
              <a:t>коммуникаций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6</a:t>
            </a:r>
            <a:r>
              <a:rPr lang="ru-RU" sz="2800" dirty="0"/>
              <a:t>. Следующий шаг человечества связан с рождением в начале XX века </a:t>
            </a:r>
            <a:r>
              <a:rPr lang="ru-RU" sz="2800" b="1" dirty="0" smtClean="0"/>
              <a:t>телевидения </a:t>
            </a:r>
            <a:r>
              <a:rPr lang="ru-RU" sz="2800" dirty="0" smtClean="0"/>
              <a:t>(</a:t>
            </a:r>
            <a:r>
              <a:rPr lang="ru-RU" sz="2800" dirty="0"/>
              <a:t>дальновидения), сердцем которого явилась электронно-лучевая трубка В. </a:t>
            </a:r>
            <a:r>
              <a:rPr lang="ru-RU" sz="2800" dirty="0" err="1"/>
              <a:t>Заворыкина</a:t>
            </a:r>
            <a:r>
              <a:rPr lang="ru-RU" sz="2800" dirty="0"/>
              <a:t>. Телевидение привело кино в дома и квартиры людей, превратив телевизор в основной источник визуальной и вербальной информации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7500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Основные этапы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развития </a:t>
            </a:r>
            <a:r>
              <a:rPr lang="ru-RU" dirty="0"/>
              <a:t>коммуникаций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7</a:t>
            </a:r>
            <a:r>
              <a:rPr lang="ru-RU" sz="2800" dirty="0"/>
              <a:t>. Русский </a:t>
            </a:r>
            <a:r>
              <a:rPr lang="ru-RU" sz="2800" b="1" dirty="0"/>
              <a:t>спутник</a:t>
            </a:r>
            <a:r>
              <a:rPr lang="ru-RU" sz="2800" dirty="0"/>
              <a:t> 1957 года открыл космические возможности телевидению, радио, телефону для мгновенной передачи информации в любую точку земного пространства. Эта задача полностью будет решена после создания всемирной глобальной системы космических спутников связи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8684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Основные этапы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развития </a:t>
            </a:r>
            <a:r>
              <a:rPr lang="ru-RU" dirty="0"/>
              <a:t>коммуникаций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8</a:t>
            </a:r>
            <a:r>
              <a:rPr lang="ru-RU" sz="2800" dirty="0"/>
              <a:t>. Вторая половина XX века связана с прорывом в коммуникациях – появлением </a:t>
            </a:r>
            <a:r>
              <a:rPr lang="ru-RU" sz="2800" b="1" dirty="0"/>
              <a:t>PC и Интернета</a:t>
            </a:r>
            <a:r>
              <a:rPr lang="ru-RU" sz="2800" dirty="0"/>
              <a:t>. Это позволило экономить время и силы на поиск и передачу разных объемов информации и доступ ко всем видам печатной, визуальной, музыкальной, радио и телеинформации.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26113414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 </a:t>
            </a:r>
            <a:r>
              <a:rPr lang="ru-RU" dirty="0"/>
              <a:t>коммуникации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pPr algn="just"/>
            <a:r>
              <a:rPr lang="ru-RU" sz="2800" dirty="0" smtClean="0"/>
              <a:t>обмен </a:t>
            </a:r>
            <a:r>
              <a:rPr lang="ru-RU" sz="2800" dirty="0"/>
              <a:t>и передача информации;</a:t>
            </a:r>
          </a:p>
          <a:p>
            <a:pPr algn="just"/>
            <a:r>
              <a:rPr lang="ru-RU" sz="2800" dirty="0"/>
              <a:t>формирование умений и навыков, развитие профессиональных качеств;</a:t>
            </a:r>
          </a:p>
          <a:p>
            <a:pPr algn="just"/>
            <a:r>
              <a:rPr lang="ru-RU" sz="2800" dirty="0"/>
              <a:t>формирование отношения к себе, к другим людям, к обществу в целом;</a:t>
            </a:r>
          </a:p>
          <a:p>
            <a:pPr algn="just"/>
            <a:r>
              <a:rPr lang="ru-RU" sz="2800" dirty="0"/>
              <a:t>обмен деятельностью, инновационными приемами, средствами</a:t>
            </a:r>
            <a:r>
              <a:rPr lang="ru-RU" sz="2800" dirty="0" smtClean="0"/>
              <a:t>, технологиями;</a:t>
            </a:r>
          </a:p>
          <a:p>
            <a:pPr algn="just"/>
            <a:r>
              <a:rPr lang="ru-RU" sz="2800" dirty="0" smtClean="0"/>
              <a:t>изменение </a:t>
            </a:r>
            <a:r>
              <a:rPr lang="ru-RU" sz="2800" dirty="0"/>
              <a:t>ценностных установок и мотивации поведения;</a:t>
            </a:r>
          </a:p>
          <a:p>
            <a:pPr algn="just"/>
            <a:r>
              <a:rPr lang="ru-RU" sz="2800" dirty="0"/>
              <a:t>обмен эмоциями.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75988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</a:t>
            </a:r>
            <a:r>
              <a:rPr lang="ru-RU" b="0" dirty="0" smtClean="0"/>
              <a:t> </a:t>
            </a:r>
            <a:r>
              <a:rPr lang="ru-RU" dirty="0" smtClean="0"/>
              <a:t>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Информационная </a:t>
            </a:r>
            <a:r>
              <a:rPr lang="ru-RU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функция </a:t>
            </a:r>
            <a:r>
              <a:rPr lang="ru-RU" sz="2600" dirty="0" smtClean="0"/>
              <a:t>отражает </a:t>
            </a:r>
            <a:r>
              <a:rPr lang="ru-RU" sz="2600" dirty="0"/>
              <a:t>способность сообщать информацию о предметах, явлениях</a:t>
            </a:r>
            <a:r>
              <a:rPr lang="ru-RU" sz="2600" dirty="0" smtClean="0"/>
              <a:t>, действиях </a:t>
            </a:r>
            <a:r>
              <a:rPr lang="ru-RU" sz="2600" dirty="0"/>
              <a:t>и процессах. </a:t>
            </a:r>
            <a:endParaRPr lang="ru-RU" sz="2600" dirty="0" smtClean="0"/>
          </a:p>
          <a:p>
            <a:pPr algn="just"/>
            <a:r>
              <a:rPr lang="ru-RU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Экспрессивная </a:t>
            </a:r>
            <a:r>
              <a:rPr lang="ru-RU" sz="2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функция </a:t>
            </a:r>
            <a:r>
              <a:rPr lang="ru-RU" sz="2600" dirty="0"/>
              <a:t>выражает как смысловую</a:t>
            </a:r>
            <a:r>
              <a:rPr lang="ru-RU" sz="2600" dirty="0" smtClean="0"/>
              <a:t>, так </a:t>
            </a:r>
            <a:r>
              <a:rPr lang="ru-RU" sz="2600" dirty="0"/>
              <a:t>и оценочную информацию о реалиях окружающей действительности.</a:t>
            </a:r>
          </a:p>
          <a:p>
            <a:pPr algn="just"/>
            <a:r>
              <a:rPr lang="ru-RU" sz="2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Прагматическая функ</a:t>
            </a:r>
            <a:r>
              <a:rPr lang="ru-RU" sz="2600" dirty="0"/>
              <a:t>ция </a:t>
            </a:r>
            <a:r>
              <a:rPr lang="ru-RU" sz="2600" dirty="0" smtClean="0"/>
              <a:t>направлена </a:t>
            </a:r>
            <a:r>
              <a:rPr lang="ru-RU" sz="2600" dirty="0"/>
              <a:t>на передачу </a:t>
            </a:r>
            <a:r>
              <a:rPr lang="ru-RU" sz="2600" dirty="0" smtClean="0"/>
              <a:t>коммуникативной установки</a:t>
            </a:r>
            <a:r>
              <a:rPr lang="ru-RU" sz="2600" dirty="0"/>
              <a:t>, рассчитывающую на адекватную реакцию реципиента </a:t>
            </a:r>
            <a:r>
              <a:rPr lang="ru-RU" sz="2600" dirty="0" smtClean="0"/>
              <a:t>в соответствии </a:t>
            </a:r>
            <a:r>
              <a:rPr lang="ru-RU" sz="2600" dirty="0"/>
              <a:t>с социальной речевой нормой.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9359111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Функции</a:t>
            </a:r>
            <a:r>
              <a:rPr lang="ru-RU" b="0" dirty="0"/>
              <a:t> </a:t>
            </a:r>
            <a:r>
              <a:rPr lang="ru-RU" dirty="0"/>
              <a:t>коммуникации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>
                <a:solidFill>
                  <a:srgbClr val="002060"/>
                </a:solidFill>
              </a:rPr>
              <a:t>Познавательная функция </a:t>
            </a:r>
            <a:r>
              <a:rPr lang="ru-RU" sz="2800" dirty="0"/>
              <a:t>предполагает накопление знаний об объекте исследования. </a:t>
            </a:r>
            <a:r>
              <a:rPr lang="ru-RU" sz="2800" dirty="0" smtClean="0"/>
              <a:t>С </a:t>
            </a:r>
            <a:r>
              <a:rPr lang="ru-RU" sz="2800" dirty="0"/>
              <a:t>помощью познавательной функции исследователи ищут ответы на следующие вопросы: что представляет собой коммуникативная реальность? Каковы причины тех или иных коммуникативных явлений? Почему различным коммуникативным актам присущи те или иные закономерности</a:t>
            </a:r>
            <a:r>
              <a:rPr lang="ru-RU" sz="2800" dirty="0" smtClean="0"/>
              <a:t>?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65692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i="1" dirty="0">
                <a:solidFill>
                  <a:srgbClr val="FF0000"/>
                </a:solidFill>
              </a:rPr>
              <a:t>Коммуникация</a:t>
            </a:r>
            <a:r>
              <a:rPr lang="ru-RU" sz="2400" i="1" dirty="0"/>
              <a:t> [лат. </a:t>
            </a:r>
            <a:r>
              <a:rPr lang="ru-RU" sz="2400" i="1" dirty="0" err="1"/>
              <a:t>communicatio</a:t>
            </a:r>
            <a:r>
              <a:rPr lang="ru-RU" sz="2400" i="1" dirty="0" smtClean="0"/>
              <a:t>]</a:t>
            </a:r>
          </a:p>
          <a:p>
            <a:r>
              <a:rPr lang="ru-RU" sz="2400" i="1" dirty="0" smtClean="0"/>
              <a:t>путь </a:t>
            </a:r>
            <a:r>
              <a:rPr lang="ru-RU" sz="2400" i="1" dirty="0"/>
              <a:t>сообщения (напр., воздушная к., водная к</a:t>
            </a:r>
            <a:r>
              <a:rPr lang="ru-RU" sz="2400" i="1" dirty="0" smtClean="0"/>
              <a:t>.);</a:t>
            </a:r>
          </a:p>
          <a:p>
            <a:r>
              <a:rPr lang="ru-RU" sz="2400" i="1" dirty="0" smtClean="0"/>
              <a:t>форма </a:t>
            </a:r>
            <a:r>
              <a:rPr lang="ru-RU" sz="2400" i="1" dirty="0"/>
              <a:t>связи (напр. телеграф, радио, телефон</a:t>
            </a:r>
            <a:r>
              <a:rPr lang="ru-RU" sz="2400" i="1" dirty="0" smtClean="0"/>
              <a:t>);</a:t>
            </a:r>
          </a:p>
          <a:p>
            <a:r>
              <a:rPr lang="ru-RU" sz="2400" i="1" dirty="0" smtClean="0"/>
              <a:t>акт </a:t>
            </a:r>
            <a:r>
              <a:rPr lang="ru-RU" sz="2400" i="1" dirty="0"/>
              <a:t>общения, связь между двумя или более индивидами, основанные на взаимопонимании; сообщение информации одним лицом другому или ряду лиц</a:t>
            </a:r>
            <a:r>
              <a:rPr lang="ru-RU" sz="2400" i="1" dirty="0" smtClean="0"/>
              <a:t>;</a:t>
            </a:r>
          </a:p>
          <a:p>
            <a:r>
              <a:rPr lang="ru-RU" sz="2400" i="1" dirty="0" smtClean="0"/>
              <a:t>процесс</a:t>
            </a:r>
            <a:r>
              <a:rPr lang="ru-RU" sz="2400" i="1" dirty="0"/>
              <a:t>, посредством которого некоторая идея передается от источника к получателю с целью изменить поведение этого получателя</a:t>
            </a:r>
            <a:r>
              <a:rPr lang="ru-RU" sz="2400" i="1" dirty="0" smtClean="0"/>
              <a:t>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42292343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Функции</a:t>
            </a:r>
            <a:r>
              <a:rPr lang="ru-RU" b="0" dirty="0"/>
              <a:t> </a:t>
            </a:r>
            <a:r>
              <a:rPr lang="ru-RU" dirty="0"/>
              <a:t>коммуникации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</a:rPr>
              <a:t>Методологическая </a:t>
            </a:r>
            <a:r>
              <a:rPr lang="ru-RU" sz="2800" dirty="0">
                <a:solidFill>
                  <a:srgbClr val="002060"/>
                </a:solidFill>
              </a:rPr>
              <a:t>функция </a:t>
            </a:r>
            <a:r>
              <a:rPr lang="ru-RU" sz="2800" dirty="0" smtClean="0"/>
              <a:t>состоит </a:t>
            </a:r>
            <a:r>
              <a:rPr lang="ru-RU" sz="2800" dirty="0"/>
              <a:t>в том, чтобы, во-первых, разработать эффективный способ научного познания коммуникативной </a:t>
            </a:r>
            <a:r>
              <a:rPr lang="ru-RU" sz="2800" dirty="0" smtClean="0"/>
              <a:t>реальности; во-вторых</a:t>
            </a:r>
            <a:r>
              <a:rPr lang="ru-RU" sz="2800" dirty="0"/>
              <a:t>, разработать исходные принципы познания для всего комплекса коммуникативных исследований. </a:t>
            </a:r>
          </a:p>
        </p:txBody>
      </p:sp>
    </p:spTree>
    <p:extLst>
      <p:ext uri="{BB962C8B-B14F-4D97-AF65-F5344CB8AC3E}">
        <p14:creationId xmlns:p14="http://schemas.microsoft.com/office/powerpoint/2010/main" val="8955556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Функции</a:t>
            </a:r>
            <a:r>
              <a:rPr lang="ru-RU" b="0" dirty="0"/>
              <a:t> </a:t>
            </a:r>
            <a:r>
              <a:rPr lang="ru-RU" dirty="0"/>
              <a:t>коммуникации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Прогностическая </a:t>
            </a:r>
            <a:r>
              <a:rPr lang="ru-RU" sz="2400" dirty="0">
                <a:solidFill>
                  <a:srgbClr val="002060"/>
                </a:solidFill>
              </a:rPr>
              <a:t>функция </a:t>
            </a:r>
            <a:r>
              <a:rPr lang="ru-RU" sz="2400" dirty="0"/>
              <a:t>проявляется в трех направлениях. Во-первых, теория коммуникации позволяет определить ближайшие и отдаленные перспективы развития социальной коммуникации. Во-вторых, создает возможность заблаговременного проведения научных экспертиз разрабатываемых и внедряемых технических систем коммуникации с точки зрения ожидаемых эффектов. В-третьих, обеспечивает моделирование коммуникативных процессов в обществе с целью выявления их последствий и результатов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455547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Функции</a:t>
            </a:r>
            <a:r>
              <a:rPr lang="ru-RU" b="0" dirty="0"/>
              <a:t> </a:t>
            </a:r>
            <a:r>
              <a:rPr lang="ru-RU" dirty="0"/>
              <a:t>коммуникации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</a:rPr>
              <a:t>Практическая </a:t>
            </a:r>
            <a:r>
              <a:rPr lang="ru-RU" sz="2800" dirty="0">
                <a:solidFill>
                  <a:srgbClr val="002060"/>
                </a:solidFill>
              </a:rPr>
              <a:t>функция </a:t>
            </a:r>
            <a:r>
              <a:rPr lang="ru-RU" sz="2800" dirty="0"/>
              <a:t>позволяет решить такие важные проблемы, как оптимизация процесса коммуникации (выбор канала, объема, скорости передачи информации в различных видах деятельности), разработка практических рекомендаций для достижения наибольшей эффективности в рамках различных стратегий коммуникации и т.д.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891568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Законы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инамические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>– отражают жестко </a:t>
            </a:r>
            <a:r>
              <a:rPr lang="ru-RU" dirty="0"/>
              <a:t>детерминированную </a:t>
            </a:r>
            <a:r>
              <a:rPr lang="ru-RU" dirty="0" smtClean="0"/>
              <a:t>связь явлений, </a:t>
            </a:r>
            <a:r>
              <a:rPr lang="ru-RU" dirty="0"/>
              <a:t>характерны для природных коммуникативных процессов</a:t>
            </a:r>
            <a:r>
              <a:rPr lang="ru-RU" dirty="0" smtClean="0"/>
              <a:t>.</a:t>
            </a:r>
          </a:p>
          <a:p>
            <a:pPr algn="just"/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татистические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– отражают  нелинейные зависимости </a:t>
            </a:r>
            <a:r>
              <a:rPr lang="ru-RU" dirty="0"/>
              <a:t>явлений и потому </a:t>
            </a:r>
            <a:r>
              <a:rPr lang="ru-RU" dirty="0" smtClean="0"/>
              <a:t>основаны </a:t>
            </a:r>
            <a:r>
              <a:rPr lang="ru-RU" dirty="0"/>
              <a:t>на статистических </a:t>
            </a:r>
            <a:r>
              <a:rPr lang="ru-RU" dirty="0" smtClean="0"/>
              <a:t>фактах, </a:t>
            </a:r>
            <a:r>
              <a:rPr lang="ru-RU" dirty="0"/>
              <a:t>характерны для социальной коммуникации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75786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Условия осуществления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/>
              <a:t>1) Наличие не менее двух участников коммуникационного взаимодействия;</a:t>
            </a:r>
          </a:p>
          <a:p>
            <a:pPr marL="0" indent="0" algn="just">
              <a:buNone/>
            </a:pPr>
            <a:r>
              <a:rPr lang="ru-RU" sz="2800" dirty="0"/>
              <a:t>2) Взаимодействие по принципу обратной связи;</a:t>
            </a:r>
          </a:p>
          <a:p>
            <a:pPr marL="0" indent="0" algn="just">
              <a:buNone/>
            </a:pPr>
            <a:r>
              <a:rPr lang="ru-RU" sz="2800" dirty="0"/>
              <a:t>3) Знаковый характер сообщения</a:t>
            </a:r>
            <a:r>
              <a:rPr lang="ru-RU" sz="2800" dirty="0" smtClean="0"/>
              <a:t>;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910192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Условия осуществления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600" dirty="0" smtClean="0"/>
              <a:t>4</a:t>
            </a:r>
            <a:r>
              <a:rPr lang="ru-RU" sz="2600" dirty="0"/>
              <a:t>) «закон минимального основания»: для осуществления </a:t>
            </a:r>
            <a:r>
              <a:rPr lang="ru-RU" sz="2600" dirty="0" smtClean="0"/>
              <a:t>коммуникации необходимо </a:t>
            </a:r>
            <a:r>
              <a:rPr lang="ru-RU" sz="2600" dirty="0"/>
              <a:t>наличие хотя бы одного общего для источника и </a:t>
            </a:r>
            <a:r>
              <a:rPr lang="ru-RU" sz="2600" dirty="0" smtClean="0"/>
              <a:t>приемника основания </a:t>
            </a:r>
            <a:r>
              <a:rPr lang="ru-RU" sz="2600" dirty="0"/>
              <a:t>в виде системы знаков или правил приема и передачи</a:t>
            </a:r>
            <a:r>
              <a:rPr lang="ru-RU" sz="2600" dirty="0" smtClean="0"/>
              <a:t>, кодирования </a:t>
            </a:r>
            <a:r>
              <a:rPr lang="ru-RU" sz="2600" dirty="0"/>
              <a:t>и декодирования информации.</a:t>
            </a:r>
          </a:p>
          <a:p>
            <a:pPr marL="0" indent="0" algn="just">
              <a:buNone/>
            </a:pPr>
            <a:r>
              <a:rPr lang="ru-RU" sz="2600" dirty="0"/>
              <a:t>5) «закон гетерогенности коммуникативных систем» - </a:t>
            </a:r>
            <a:r>
              <a:rPr lang="ru-RU" sz="2600" dirty="0" smtClean="0"/>
              <a:t>коммуникация возможна </a:t>
            </a:r>
            <a:r>
              <a:rPr lang="ru-RU" sz="2600" dirty="0"/>
              <a:t>лишь при несовпадении (неполном совпадении) </a:t>
            </a:r>
            <a:r>
              <a:rPr lang="ru-RU" sz="2600" dirty="0" smtClean="0"/>
              <a:t>информационных потенциалов </a:t>
            </a:r>
            <a:r>
              <a:rPr lang="ru-RU" sz="2600" dirty="0"/>
              <a:t>взаимодействующих систем.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6218685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Категории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853136"/>
          </a:xfrm>
        </p:spPr>
        <p:txBody>
          <a:bodyPr/>
          <a:lstStyle/>
          <a:p>
            <a:pPr algn="just"/>
            <a:r>
              <a:rPr lang="ru-RU" sz="2600" i="1" dirty="0">
                <a:solidFill>
                  <a:srgbClr val="002060"/>
                </a:solidFill>
              </a:rPr>
              <a:t>Коммуникативное пространство </a:t>
            </a:r>
            <a:r>
              <a:rPr lang="ru-RU" sz="2600" i="1" dirty="0"/>
              <a:t>– это система многообразных коммуникативных связей, возникающих между различными агентами коммуникации.</a:t>
            </a:r>
            <a:endParaRPr lang="ru-RU" sz="2600" dirty="0"/>
          </a:p>
          <a:p>
            <a:pPr algn="just"/>
            <a:r>
              <a:rPr lang="ru-RU" sz="2600" dirty="0"/>
              <a:t>Коммуникативное пространство характеризуется </a:t>
            </a:r>
            <a:r>
              <a:rPr lang="ru-RU" sz="2600" i="1" dirty="0"/>
              <a:t>плотностью</a:t>
            </a:r>
            <a:r>
              <a:rPr lang="ru-RU" sz="2600" dirty="0"/>
              <a:t> (зависит от интенсивности осуществляемых взаимодействий) и </a:t>
            </a:r>
            <a:r>
              <a:rPr lang="ru-RU" sz="2600" i="1" dirty="0"/>
              <a:t>протяженностью</a:t>
            </a:r>
            <a:r>
              <a:rPr lang="ru-RU" sz="2600" dirty="0"/>
              <a:t> (коммуникативной дистанцией – близкий контакт в условиях межличностных взаимодействий или опосредованный с большой дистанцией, с помощью технических средств, характерный для массовой коммуникации</a:t>
            </a:r>
            <a:r>
              <a:rPr lang="ru-RU" sz="2600" dirty="0" smtClean="0"/>
              <a:t>).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8441924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Категории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853136"/>
          </a:xfrm>
        </p:spPr>
        <p:txBody>
          <a:bodyPr/>
          <a:lstStyle/>
          <a:p>
            <a:r>
              <a:rPr lang="ru-RU" sz="2800" i="1" dirty="0">
                <a:solidFill>
                  <a:srgbClr val="002060"/>
                </a:solidFill>
              </a:rPr>
              <a:t>Коммуникативное время </a:t>
            </a:r>
            <a:r>
              <a:rPr lang="ru-RU" sz="2800" i="1" dirty="0"/>
              <a:t>– это длительность и последовательность самих коммуникативных актов.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083439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Коммуникативная компетентность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i="1" dirty="0" smtClean="0"/>
              <a:t>определенный </a:t>
            </a:r>
            <a:r>
              <a:rPr lang="ru-RU" b="1" i="1" dirty="0"/>
              <a:t>уровень </a:t>
            </a:r>
            <a:r>
              <a:rPr lang="ru-RU" b="1" i="1" dirty="0" err="1"/>
              <a:t>сформированности</a:t>
            </a:r>
            <a:r>
              <a:rPr lang="ru-RU" b="1" i="1" dirty="0"/>
              <a:t> личностного и профессионального опыта взаимодействия с окружающими, который необходим индивиду, чтобы успешно выполнять свою социально-профессиональную роль</a:t>
            </a:r>
            <a:r>
              <a:rPr lang="ru-RU" b="1" i="1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39812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Коммуникативная компетентность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Коммуникативная </a:t>
            </a:r>
            <a:r>
              <a:rPr lang="ru-RU" dirty="0"/>
              <a:t>компетентность представляет собой комплекс знаний и навыков и формируется не только в результате приобретения практического опыта  взаимодействия с другими людьми, но и в процессе обучения. </a:t>
            </a:r>
          </a:p>
        </p:txBody>
      </p:sp>
    </p:spTree>
    <p:extLst>
      <p:ext uri="{BB962C8B-B14F-4D97-AF65-F5344CB8AC3E}">
        <p14:creationId xmlns:p14="http://schemas.microsoft.com/office/powerpoint/2010/main" val="249240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i="1" dirty="0">
                <a:solidFill>
                  <a:srgbClr val="FF0000"/>
                </a:solidFill>
              </a:rPr>
              <a:t>Коммуникация</a:t>
            </a:r>
            <a:r>
              <a:rPr lang="ru-RU" sz="2400" i="1" dirty="0"/>
              <a:t> </a:t>
            </a:r>
            <a:r>
              <a:rPr lang="ru-RU" sz="2400" dirty="0" smtClean="0"/>
              <a:t>в </a:t>
            </a:r>
            <a:r>
              <a:rPr lang="ru-RU" sz="2400" dirty="0"/>
              <a:t>общих выражениях </a:t>
            </a:r>
            <a:r>
              <a:rPr lang="ru-RU" sz="2400" dirty="0" smtClean="0"/>
              <a:t>процесс </a:t>
            </a:r>
            <a:r>
              <a:rPr lang="ru-RU" sz="2400" dirty="0"/>
              <a:t>передачи информации от одного человека (трансмиттера) к другому (приемнику) с целью </a:t>
            </a:r>
            <a:r>
              <a:rPr lang="ru-RU" sz="2400" dirty="0" smtClean="0"/>
              <a:t>сообщения </a:t>
            </a:r>
            <a:r>
              <a:rPr lang="ru-RU" sz="2400" dirty="0"/>
              <a:t>определенного смысла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r>
              <a:rPr lang="ru-RU" sz="2400" dirty="0" smtClean="0"/>
              <a:t>Следует </a:t>
            </a:r>
            <a:r>
              <a:rPr lang="ru-RU" sz="2400" dirty="0"/>
              <a:t>различать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информацию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/>
              <a:t>(одностороннее сообщение) и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коммуникацию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/>
              <a:t>(сообщение, на которое поступает ответ), или сообщение с «обратной связью» («</a:t>
            </a:r>
            <a:r>
              <a:rPr lang="ru-RU" sz="2400" dirty="0" err="1"/>
              <a:t>feed</a:t>
            </a:r>
            <a:r>
              <a:rPr lang="ru-RU" sz="2400" dirty="0"/>
              <a:t> </a:t>
            </a:r>
            <a:r>
              <a:rPr lang="ru-RU" sz="2400" dirty="0" err="1"/>
              <a:t>back</a:t>
            </a:r>
            <a:r>
              <a:rPr lang="ru-RU" sz="2400" dirty="0" smtClean="0"/>
              <a:t>»).</a:t>
            </a:r>
            <a:endParaRPr lang="ru-RU" sz="2400" dirty="0"/>
          </a:p>
          <a:p>
            <a:pPr marL="0" indent="0" algn="just">
              <a:buNone/>
            </a:pP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целенаправленный процесс, в 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результате которого происходит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обмен информацией, 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обязательном наличии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обратной 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связи.</a:t>
            </a:r>
            <a:endParaRPr lang="ru-RU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7581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Современные концепции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i="1" dirty="0" smtClean="0"/>
              <a:t>Технократические</a:t>
            </a:r>
            <a:r>
              <a:rPr lang="ru-RU" dirty="0" smtClean="0"/>
              <a:t> основанные на </a:t>
            </a:r>
            <a:r>
              <a:rPr lang="ru-RU" dirty="0"/>
              <a:t>механистической </a:t>
            </a:r>
            <a:r>
              <a:rPr lang="ru-RU" dirty="0" smtClean="0"/>
              <a:t>парадигме коммуникации;</a:t>
            </a:r>
          </a:p>
          <a:p>
            <a:pPr algn="just"/>
            <a:r>
              <a:rPr lang="ru-RU" i="1" dirty="0" err="1" smtClean="0"/>
              <a:t>Интеракционные</a:t>
            </a:r>
            <a:r>
              <a:rPr lang="ru-RU" i="1" dirty="0" smtClean="0"/>
              <a:t> </a:t>
            </a:r>
            <a:r>
              <a:rPr lang="ru-RU" dirty="0"/>
              <a:t>основанные на </a:t>
            </a:r>
            <a:r>
              <a:rPr lang="ru-RU" dirty="0" err="1" smtClean="0"/>
              <a:t>деятельностной</a:t>
            </a:r>
            <a:r>
              <a:rPr lang="ru-RU" dirty="0" smtClean="0"/>
              <a:t> </a:t>
            </a:r>
            <a:r>
              <a:rPr lang="ru-RU" dirty="0"/>
              <a:t>парадигме </a:t>
            </a:r>
            <a:r>
              <a:rPr lang="ru-RU" dirty="0" smtClean="0"/>
              <a:t>коммуникации.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3058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Современные концепции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pPr algn="just"/>
            <a:r>
              <a:rPr lang="ru-RU" sz="2700" dirty="0"/>
              <a:t>В механистической парадигме под коммуникацией понимается однонаправленный процесс кодирования и передачи информации от источника и приема ее </a:t>
            </a:r>
            <a:r>
              <a:rPr lang="ru-RU" sz="2700" dirty="0" smtClean="0"/>
              <a:t>получателем </a:t>
            </a:r>
            <a:r>
              <a:rPr lang="ru-RU" sz="2700" dirty="0"/>
              <a:t>сообщения. </a:t>
            </a:r>
            <a:endParaRPr lang="ru-RU" sz="2700" dirty="0" smtClean="0"/>
          </a:p>
          <a:p>
            <a:pPr algn="just"/>
            <a:r>
              <a:rPr lang="ru-RU" sz="2700" dirty="0" smtClean="0"/>
              <a:t>В </a:t>
            </a:r>
            <a:r>
              <a:rPr lang="ru-RU" sz="2700" dirty="0" err="1"/>
              <a:t>деятельностном</a:t>
            </a:r>
            <a:r>
              <a:rPr lang="ru-RU" sz="2700" dirty="0"/>
              <a:t> подходе коммуникация понимается как совместная деятельность участников коммуникации (</a:t>
            </a:r>
            <a:r>
              <a:rPr lang="ru-RU" sz="2700" dirty="0" err="1"/>
              <a:t>коммуникантов</a:t>
            </a:r>
            <a:r>
              <a:rPr lang="ru-RU" sz="2700" dirty="0"/>
              <a:t>), в ходе которой вырабатывается общий (до определенного предела) взгляд на вещи и 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21151124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Технократические теории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i="1" dirty="0" smtClean="0"/>
              <a:t>Теория </a:t>
            </a:r>
            <a:r>
              <a:rPr lang="ru-RU" sz="2800" i="1" dirty="0"/>
              <a:t>информационного общества (</a:t>
            </a:r>
            <a:r>
              <a:rPr lang="ru-RU" sz="2800" i="1" dirty="0" err="1"/>
              <a:t>Д.Белл</a:t>
            </a:r>
            <a:r>
              <a:rPr lang="ru-RU" sz="2800" i="1" dirty="0"/>
              <a:t>, Дж. </a:t>
            </a:r>
            <a:r>
              <a:rPr lang="ru-RU" sz="2800" i="1" dirty="0" err="1"/>
              <a:t>Гэлбрейт</a:t>
            </a:r>
            <a:r>
              <a:rPr lang="ru-RU" sz="2800" i="1" dirty="0" smtClean="0"/>
              <a:t>);</a:t>
            </a:r>
          </a:p>
          <a:p>
            <a:pPr algn="just"/>
            <a:r>
              <a:rPr lang="ru-RU" sz="2800" i="1" dirty="0" smtClean="0"/>
              <a:t>Теория </a:t>
            </a:r>
            <a:r>
              <a:rPr lang="ru-RU" sz="2800" i="1" dirty="0"/>
              <a:t>коммуникационных технологий (Г.М. </a:t>
            </a:r>
            <a:r>
              <a:rPr lang="ru-RU" sz="2800" i="1" dirty="0" err="1"/>
              <a:t>Маклюэн</a:t>
            </a:r>
            <a:r>
              <a:rPr lang="ru-RU" sz="2800" i="1" dirty="0"/>
              <a:t> (1911-1980</a:t>
            </a:r>
            <a:r>
              <a:rPr lang="ru-RU" sz="2800" i="1" dirty="0" smtClean="0"/>
              <a:t>);</a:t>
            </a:r>
          </a:p>
          <a:p>
            <a:pPr algn="just"/>
            <a:r>
              <a:rPr lang="ru-RU" sz="2800" i="1" dirty="0" smtClean="0"/>
              <a:t>Математическая теория </a:t>
            </a:r>
            <a:r>
              <a:rPr lang="ru-RU" sz="2800" i="1" dirty="0"/>
              <a:t>коммуникации (</a:t>
            </a:r>
            <a:r>
              <a:rPr lang="ru-RU" sz="2800" i="1" dirty="0" err="1"/>
              <a:t>К.Шеннон</a:t>
            </a:r>
            <a:r>
              <a:rPr lang="ru-RU" sz="2800" i="1" dirty="0"/>
              <a:t>, </a:t>
            </a:r>
            <a:r>
              <a:rPr lang="ru-RU" sz="2800" i="1" dirty="0" err="1"/>
              <a:t>У.Уивер</a:t>
            </a:r>
            <a:r>
              <a:rPr lang="ru-RU" sz="2800" i="1" dirty="0" smtClean="0"/>
              <a:t>);</a:t>
            </a:r>
          </a:p>
          <a:p>
            <a:pPr algn="just"/>
            <a:r>
              <a:rPr lang="ru-RU" sz="2800" i="1" dirty="0" smtClean="0"/>
              <a:t>Теории </a:t>
            </a:r>
            <a:r>
              <a:rPr lang="ru-RU" sz="2800" i="1" dirty="0"/>
              <a:t>коммуникации в организациях.</a:t>
            </a:r>
            <a:r>
              <a:rPr lang="ru-RU" sz="2800" dirty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752671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Интеракционный</a:t>
            </a:r>
            <a:r>
              <a:rPr lang="ru-RU" dirty="0" smtClean="0"/>
              <a:t> подход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600" dirty="0" smtClean="0"/>
              <a:t>1)субъекты </a:t>
            </a:r>
            <a:r>
              <a:rPr lang="ru-RU" sz="2600" dirty="0"/>
              <a:t>коммуникации равноправны и связаны взаимными ожиданиями и установками, а также общим интересом к предмету общения;</a:t>
            </a:r>
          </a:p>
          <a:p>
            <a:pPr marL="0" indent="0" algn="just">
              <a:buNone/>
            </a:pPr>
            <a:r>
              <a:rPr lang="ru-RU" sz="2600" dirty="0"/>
              <a:t>2)коммуникация рассматривается как реализация этого интереса с помощью передаваемых сообщений;</a:t>
            </a:r>
          </a:p>
          <a:p>
            <a:pPr marL="0" indent="0" algn="just">
              <a:buNone/>
            </a:pPr>
            <a:r>
              <a:rPr lang="ru-RU" sz="2600" dirty="0"/>
              <a:t>3)эффекты коммуникации состоят в сближении или расхождении точек зрения коммуникатора и реципиента на общий предмет, что в свою очередь означает расширение или сужение их возможностей взаимопонимания и сотрудничества</a:t>
            </a:r>
            <a:r>
              <a:rPr lang="ru-RU" sz="2600" dirty="0" smtClean="0"/>
              <a:t>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64064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Предмет и объект теории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i="1" dirty="0" smtClean="0">
                <a:solidFill>
                  <a:srgbClr val="C00000"/>
                </a:solidFill>
              </a:rPr>
              <a:t>Предмет</a:t>
            </a:r>
            <a:r>
              <a:rPr lang="ru-RU" i="1" dirty="0" smtClean="0"/>
              <a:t> – всеобщее в </a:t>
            </a:r>
            <a:r>
              <a:rPr lang="ru-RU" i="1" dirty="0"/>
              <a:t>природных, социальных и технических системах коммуникационных связей. </a:t>
            </a:r>
            <a:endParaRPr lang="ru-RU" i="1" dirty="0" smtClean="0"/>
          </a:p>
          <a:p>
            <a:pPr algn="just"/>
            <a:r>
              <a:rPr lang="ru-RU" i="1" dirty="0" smtClean="0">
                <a:solidFill>
                  <a:srgbClr val="C00000"/>
                </a:solidFill>
              </a:rPr>
              <a:t>Объект</a:t>
            </a:r>
            <a:r>
              <a:rPr lang="ru-RU" i="1" dirty="0" smtClean="0"/>
              <a:t> – информационный обмен </a:t>
            </a:r>
            <a:r>
              <a:rPr lang="ru-RU" i="1" dirty="0"/>
              <a:t>между системами самого разного типа (биологическими</a:t>
            </a:r>
            <a:r>
              <a:rPr lang="ru-RU" dirty="0"/>
              <a:t>, </a:t>
            </a:r>
            <a:r>
              <a:rPr lang="ru-RU" i="1" dirty="0"/>
              <a:t>социальными, техническими</a:t>
            </a:r>
            <a:r>
              <a:rPr lang="ru-RU" i="1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3072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Методы теории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pPr algn="just"/>
            <a:r>
              <a:rPr lang="ru-RU" sz="2800" i="1" dirty="0"/>
              <a:t>Общенаучные методы</a:t>
            </a:r>
            <a:r>
              <a:rPr lang="ru-RU" sz="2800" dirty="0"/>
              <a:t> – это совокупность исследовательских приемов и процедур, используемых в различных областях научного знания, как социально-гуманитарного, так и </a:t>
            </a:r>
            <a:r>
              <a:rPr lang="ru-RU" sz="2800" dirty="0" smtClean="0"/>
              <a:t>естественно-научного</a:t>
            </a:r>
            <a:r>
              <a:rPr lang="ru-RU" sz="2800" dirty="0"/>
              <a:t> </a:t>
            </a:r>
            <a:r>
              <a:rPr lang="ru-RU" sz="2800" dirty="0" smtClean="0"/>
              <a:t>(</a:t>
            </a:r>
            <a:r>
              <a:rPr lang="ru-RU" sz="2800" i="1" dirty="0" smtClean="0"/>
              <a:t>моделирование</a:t>
            </a:r>
            <a:r>
              <a:rPr lang="ru-RU" sz="2800" i="1" dirty="0"/>
              <a:t>, системный подход, </a:t>
            </a:r>
            <a:r>
              <a:rPr lang="ru-RU" sz="2800" i="1" dirty="0" smtClean="0"/>
              <a:t>сравнение).</a:t>
            </a:r>
            <a:r>
              <a:rPr lang="ru-RU" sz="2800" dirty="0" smtClean="0"/>
              <a:t> </a:t>
            </a:r>
          </a:p>
          <a:p>
            <a:pPr algn="just"/>
            <a:r>
              <a:rPr lang="ru-RU" sz="2800" i="1" dirty="0" err="1" smtClean="0"/>
              <a:t>Частнонаучные</a:t>
            </a:r>
            <a:r>
              <a:rPr lang="ru-RU" sz="2800" i="1" dirty="0" smtClean="0"/>
              <a:t> </a:t>
            </a:r>
            <a:r>
              <a:rPr lang="ru-RU" sz="2800" i="1" dirty="0"/>
              <a:t>методы</a:t>
            </a:r>
            <a:r>
              <a:rPr lang="ru-RU" sz="2800" dirty="0"/>
              <a:t> – совокупность способов, исследовательских приемов и процедур познания, применяемых в той или иной отрасли науки. </a:t>
            </a:r>
          </a:p>
        </p:txBody>
      </p:sp>
    </p:spTree>
    <p:extLst>
      <p:ext uri="{BB962C8B-B14F-4D97-AF65-F5344CB8AC3E}">
        <p14:creationId xmlns:p14="http://schemas.microsoft.com/office/powerpoint/2010/main" val="2288986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Методы теории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pPr algn="just"/>
            <a:r>
              <a:rPr lang="ru-RU" sz="2800" i="1" dirty="0"/>
              <a:t>Герменевтика</a:t>
            </a:r>
            <a:r>
              <a:rPr lang="ru-RU" sz="2800" dirty="0"/>
              <a:t> </a:t>
            </a:r>
            <a:r>
              <a:rPr lang="ru-RU" sz="2800" dirty="0" smtClean="0"/>
              <a:t>– метод истолкования</a:t>
            </a:r>
            <a:r>
              <a:rPr lang="ru-RU" sz="2800" dirty="0"/>
              <a:t>, интерпретации текстов, заимствованный из </a:t>
            </a:r>
            <a:r>
              <a:rPr lang="ru-RU" sz="2800" dirty="0" smtClean="0"/>
              <a:t>философии.</a:t>
            </a:r>
          </a:p>
          <a:p>
            <a:pPr algn="just"/>
            <a:r>
              <a:rPr lang="ru-RU" sz="2800" i="1" dirty="0" smtClean="0"/>
              <a:t>Контент-анализ</a:t>
            </a:r>
            <a:r>
              <a:rPr lang="ru-RU" sz="2800" dirty="0" smtClean="0"/>
              <a:t> </a:t>
            </a:r>
            <a:r>
              <a:rPr lang="ru-RU" sz="2800" dirty="0"/>
              <a:t>используется в изучении содержательной стороны информации. </a:t>
            </a:r>
            <a:endParaRPr lang="ru-RU" sz="2800" dirty="0" smtClean="0"/>
          </a:p>
          <a:p>
            <a:pPr algn="just"/>
            <a:r>
              <a:rPr lang="ru-RU" sz="2800" i="1" dirty="0" err="1"/>
              <a:t>Интент</a:t>
            </a:r>
            <a:r>
              <a:rPr lang="ru-RU" sz="2800" i="1" dirty="0"/>
              <a:t>-анализ</a:t>
            </a:r>
            <a:r>
              <a:rPr lang="ru-RU" sz="2800" dirty="0"/>
              <a:t> – метод, с помощью которого изучается проблема целенаправленности вербальной коммуникации. </a:t>
            </a:r>
          </a:p>
        </p:txBody>
      </p:sp>
    </p:spTree>
    <p:extLst>
      <p:ext uri="{BB962C8B-B14F-4D97-AF65-F5344CB8AC3E}">
        <p14:creationId xmlns:p14="http://schemas.microsoft.com/office/powerpoint/2010/main" val="2530976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Методы теории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pPr algn="just"/>
            <a:r>
              <a:rPr lang="ru-RU" sz="2700" i="1" dirty="0"/>
              <a:t>Метод </a:t>
            </a:r>
            <a:r>
              <a:rPr lang="ru-RU" sz="2700" i="1" dirty="0" smtClean="0"/>
              <a:t>наблюдения</a:t>
            </a:r>
            <a:r>
              <a:rPr lang="ru-RU" sz="2700" dirty="0" smtClean="0"/>
              <a:t> используется </a:t>
            </a:r>
            <a:r>
              <a:rPr lang="ru-RU" sz="2700" dirty="0"/>
              <a:t>при сборе материала для исследования вербального и невербального взаимодействия. </a:t>
            </a:r>
            <a:endParaRPr lang="ru-RU" sz="2700" dirty="0" smtClean="0"/>
          </a:p>
          <a:p>
            <a:pPr algn="just"/>
            <a:r>
              <a:rPr lang="ru-RU" sz="2700" i="1" dirty="0"/>
              <a:t>Метод </a:t>
            </a:r>
            <a:r>
              <a:rPr lang="ru-RU" sz="2700" i="1" dirty="0" smtClean="0"/>
              <a:t>социометрии</a:t>
            </a:r>
            <a:r>
              <a:rPr lang="ru-RU" sz="2700" dirty="0" smtClean="0"/>
              <a:t> предполагает </a:t>
            </a:r>
            <a:r>
              <a:rPr lang="ru-RU" sz="2700" dirty="0"/>
              <a:t>проведение опроса  всех членов группы для установления их отношения друг к другу. Результаты опроса показывают степень сплоченности коллектива и важны с точки зрения изучения межличностной и групповой коммуникации, полезны также для изучения коммуникации в организациях</a:t>
            </a:r>
            <a:r>
              <a:rPr lang="ru-RU" sz="2700" dirty="0" smtClean="0"/>
              <a:t>.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3076059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История развития </a:t>
            </a:r>
            <a:r>
              <a:rPr lang="ru-RU" dirty="0" smtClean="0"/>
              <a:t>коммуникаций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/>
              <a:t>Движущими силами развития коммуникаций являются потребности </a:t>
            </a:r>
            <a:r>
              <a:rPr lang="ru-RU" sz="2800" dirty="0" smtClean="0"/>
              <a:t>людей:</a:t>
            </a:r>
            <a:endParaRPr lang="ru-RU" sz="2800" dirty="0"/>
          </a:p>
          <a:p>
            <a:pPr lvl="0" algn="just">
              <a:buFont typeface="Wingdings" pitchFamily="2" charset="2"/>
              <a:buChar char="ü"/>
            </a:pPr>
            <a:r>
              <a:rPr lang="ru-RU" sz="2800" dirty="0"/>
              <a:t>скорость передачи </a:t>
            </a:r>
            <a:r>
              <a:rPr lang="ru-RU" sz="2800" dirty="0" smtClean="0"/>
              <a:t>информации;</a:t>
            </a:r>
            <a:endParaRPr lang="ru-RU" sz="2800" dirty="0"/>
          </a:p>
          <a:p>
            <a:pPr lvl="0" algn="just">
              <a:buFont typeface="Wingdings" pitchFamily="2" charset="2"/>
              <a:buChar char="ü"/>
            </a:pPr>
            <a:r>
              <a:rPr lang="ru-RU" sz="2800" dirty="0"/>
              <a:t>количество </a:t>
            </a:r>
            <a:r>
              <a:rPr lang="ru-RU" sz="2800" dirty="0" smtClean="0"/>
              <a:t>(объемы информации);</a:t>
            </a:r>
            <a:endParaRPr lang="ru-RU" sz="2800" dirty="0"/>
          </a:p>
          <a:p>
            <a:pPr lvl="0" algn="just">
              <a:buFont typeface="Wingdings" pitchFamily="2" charset="2"/>
              <a:buChar char="ü"/>
            </a:pPr>
            <a:r>
              <a:rPr lang="ru-RU" sz="2800" dirty="0"/>
              <a:t>д</a:t>
            </a:r>
            <a:r>
              <a:rPr lang="ru-RU" sz="2800" dirty="0" smtClean="0"/>
              <a:t>альность передачи;</a:t>
            </a:r>
            <a:endParaRPr lang="ru-RU" sz="2800" dirty="0"/>
          </a:p>
          <a:p>
            <a:pPr lvl="0" algn="just">
              <a:buFont typeface="Wingdings" pitchFamily="2" charset="2"/>
              <a:buChar char="ü"/>
            </a:pPr>
            <a:r>
              <a:rPr lang="ru-RU" sz="2800" dirty="0"/>
              <a:t>качество </a:t>
            </a:r>
            <a:r>
              <a:rPr lang="ru-RU" sz="2800" dirty="0" smtClean="0"/>
              <a:t>информации;</a:t>
            </a:r>
            <a:endParaRPr lang="ru-RU" sz="2800" dirty="0"/>
          </a:p>
          <a:p>
            <a:pPr lvl="0" algn="just">
              <a:buFont typeface="Wingdings" pitchFamily="2" charset="2"/>
              <a:buChar char="ü"/>
            </a:pPr>
            <a:r>
              <a:rPr lang="ru-RU" sz="2800" dirty="0"/>
              <a:t>экономичность (меньшая </a:t>
            </a:r>
            <a:r>
              <a:rPr lang="ru-RU" sz="2800" dirty="0" err="1"/>
              <a:t>затратность</a:t>
            </a:r>
            <a:r>
              <a:rPr lang="ru-RU" sz="2800" dirty="0" smtClean="0"/>
              <a:t>);</a:t>
            </a:r>
            <a:endParaRPr lang="ru-RU" sz="2800" dirty="0"/>
          </a:p>
          <a:p>
            <a:pPr lvl="0" algn="just">
              <a:buFont typeface="Wingdings" pitchFamily="2" charset="2"/>
              <a:buChar char="ü"/>
            </a:pPr>
            <a:r>
              <a:rPr lang="ru-RU" sz="2800" dirty="0"/>
              <a:t>информационное равенство (в </a:t>
            </a:r>
            <a:r>
              <a:rPr lang="ru-RU" sz="2800" dirty="0" smtClean="0"/>
              <a:t>доступе).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96154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Основные этапы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развития </a:t>
            </a:r>
            <a:r>
              <a:rPr lang="ru-RU" dirty="0"/>
              <a:t>коммуникаций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/>
              <a:t>1. Первая социально-коммуникативная революция – </a:t>
            </a:r>
            <a:r>
              <a:rPr lang="ru-RU" sz="2800" b="1" dirty="0"/>
              <a:t>создание алфавитов</a:t>
            </a:r>
            <a:r>
              <a:rPr lang="ru-RU" sz="2800" dirty="0"/>
              <a:t>. Устная коммуникация дополнилась письменной. Однако при этом обострилась проблема носителей и множителей информации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02640255"/>
      </p:ext>
    </p:extLst>
  </p:cSld>
  <p:clrMapOvr>
    <a:masterClrMapping/>
  </p:clrMapOvr>
</p:sld>
</file>

<file path=ppt/theme/theme1.xml><?xml version="1.0" encoding="utf-8"?>
<a:theme xmlns:a="http://schemas.openxmlformats.org/drawingml/2006/main" name="55_Eduglobalizatio">
  <a:themeElements>
    <a:clrScheme name="Edu globaliz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du globalizatio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u globaliz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55_Eduglobalizatio</Template>
  <TotalTime>777</TotalTime>
  <Words>1159</Words>
  <Application>Microsoft Office PowerPoint</Application>
  <PresentationFormat>Экран (4:3)</PresentationFormat>
  <Paragraphs>135</Paragraphs>
  <Slides>33</Slides>
  <Notes>33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55_Eduglobalizatio</vt:lpstr>
      <vt:lpstr>Коммуникативные технологии</vt:lpstr>
      <vt:lpstr>КОММУНИКАЦИЯ</vt:lpstr>
      <vt:lpstr>КОММУНИКАЦИЯ</vt:lpstr>
      <vt:lpstr>Предмет и объект теории коммуникации</vt:lpstr>
      <vt:lpstr>Методы теории коммуникации</vt:lpstr>
      <vt:lpstr>Методы теории коммуникации</vt:lpstr>
      <vt:lpstr>Методы теории коммуникации</vt:lpstr>
      <vt:lpstr>История развития коммуникаций</vt:lpstr>
      <vt:lpstr>Основные этапы  развития коммуникаций</vt:lpstr>
      <vt:lpstr>Основные этапы  развития коммуникаций</vt:lpstr>
      <vt:lpstr>Основные этапы  развития коммуникаций</vt:lpstr>
      <vt:lpstr>Основные этапы  развития коммуникаций</vt:lpstr>
      <vt:lpstr>Основные этапы  развития коммуникаций</vt:lpstr>
      <vt:lpstr>Основные этапы  развития коммуникаций</vt:lpstr>
      <vt:lpstr>Основные этапы  развития коммуникаций</vt:lpstr>
      <vt:lpstr>Основные этапы  развития коммуникаций</vt:lpstr>
      <vt:lpstr>Цели коммуникации </vt:lpstr>
      <vt:lpstr>Функции коммуникации</vt:lpstr>
      <vt:lpstr>Функции коммуникации</vt:lpstr>
      <vt:lpstr>Функции коммуникации</vt:lpstr>
      <vt:lpstr>Функции коммуникации</vt:lpstr>
      <vt:lpstr>Функции коммуникации</vt:lpstr>
      <vt:lpstr>Законы коммуникации</vt:lpstr>
      <vt:lpstr>Условия осуществления коммуникации</vt:lpstr>
      <vt:lpstr>Условия осуществления коммуникации</vt:lpstr>
      <vt:lpstr>Категории</vt:lpstr>
      <vt:lpstr>Категории</vt:lpstr>
      <vt:lpstr>Коммуникативная компетентность </vt:lpstr>
      <vt:lpstr>Коммуникативная компетентность </vt:lpstr>
      <vt:lpstr>Современные концепции коммуникации</vt:lpstr>
      <vt:lpstr>Современные концепции коммуникации</vt:lpstr>
      <vt:lpstr>Технократические теории </vt:lpstr>
      <vt:lpstr>Интеракционный подход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Гриненко</dc:creator>
  <cp:lastModifiedBy>Гриненко</cp:lastModifiedBy>
  <cp:revision>25</cp:revision>
  <dcterms:created xsi:type="dcterms:W3CDTF">2011-10-14T14:06:51Z</dcterms:created>
  <dcterms:modified xsi:type="dcterms:W3CDTF">2012-01-28T18:17:37Z</dcterms:modified>
</cp:coreProperties>
</file>